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33"/>
  </p:notesMasterIdLst>
  <p:sldIdLst>
    <p:sldId id="259" r:id="rId5"/>
    <p:sldId id="281" r:id="rId6"/>
    <p:sldId id="295" r:id="rId7"/>
    <p:sldId id="309" r:id="rId8"/>
    <p:sldId id="306" r:id="rId9"/>
    <p:sldId id="294" r:id="rId10"/>
    <p:sldId id="296" r:id="rId11"/>
    <p:sldId id="308" r:id="rId12"/>
    <p:sldId id="307" r:id="rId13"/>
    <p:sldId id="314" r:id="rId14"/>
    <p:sldId id="329" r:id="rId15"/>
    <p:sldId id="330" r:id="rId16"/>
    <p:sldId id="311" r:id="rId17"/>
    <p:sldId id="331" r:id="rId18"/>
    <p:sldId id="332" r:id="rId19"/>
    <p:sldId id="333" r:id="rId20"/>
    <p:sldId id="322" r:id="rId21"/>
    <p:sldId id="334" r:id="rId22"/>
    <p:sldId id="319" r:id="rId23"/>
    <p:sldId id="325" r:id="rId24"/>
    <p:sldId id="324" r:id="rId25"/>
    <p:sldId id="323" r:id="rId26"/>
    <p:sldId id="321" r:id="rId27"/>
    <p:sldId id="326" r:id="rId28"/>
    <p:sldId id="327" r:id="rId29"/>
    <p:sldId id="328" r:id="rId30"/>
    <p:sldId id="300" r:id="rId31"/>
    <p:sldId id="30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598" autoAdjust="0"/>
  </p:normalViewPr>
  <p:slideViewPr>
    <p:cSldViewPr snapToGrid="0">
      <p:cViewPr varScale="1">
        <p:scale>
          <a:sx n="76" d="100"/>
          <a:sy n="76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03B5A-21DF-4BBB-8059-B6B192FC641E}" type="datetimeFigureOut">
              <a:rPr lang="en-US" smtClean="0"/>
              <a:t>1/18/2023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EF503-E31C-4FCE-86D9-0C61A5CBE2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128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EB13613-B0EE-441F-BE95-C20ED5BBAD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3643"/>
            <a:ext cx="4613230" cy="6861641"/>
          </a:xfrm>
          <a:custGeom>
            <a:avLst/>
            <a:gdLst>
              <a:gd name="connsiteX0" fmla="*/ 4613230 w 4613230"/>
              <a:gd name="connsiteY0" fmla="*/ 6861641 h 6861641"/>
              <a:gd name="connsiteX1" fmla="*/ 0 w 4613230"/>
              <a:gd name="connsiteY1" fmla="*/ 6861641 h 6861641"/>
              <a:gd name="connsiteX2" fmla="*/ 1788950 w 4613230"/>
              <a:gd name="connsiteY2" fmla="*/ 0 h 6861641"/>
              <a:gd name="connsiteX3" fmla="*/ 4613230 w 4613230"/>
              <a:gd name="connsiteY3" fmla="*/ 0 h 6861641"/>
              <a:gd name="connsiteX4" fmla="*/ 4613230 w 4613230"/>
              <a:gd name="connsiteY4" fmla="*/ 6861641 h 686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3230" h="6861641">
                <a:moveTo>
                  <a:pt x="4613230" y="6861641"/>
                </a:moveTo>
                <a:lnTo>
                  <a:pt x="0" y="6861641"/>
                </a:lnTo>
                <a:lnTo>
                  <a:pt x="1788950" y="0"/>
                </a:lnTo>
                <a:lnTo>
                  <a:pt x="4613230" y="0"/>
                </a:lnTo>
                <a:lnTo>
                  <a:pt x="4613230" y="686164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2399D2ED-C606-4FE3-B01C-3A0A39699E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-33556" y="-14280"/>
            <a:ext cx="4615080" cy="10637"/>
          </a:xfrm>
          <a:custGeom>
            <a:avLst/>
            <a:gdLst>
              <a:gd name="connsiteX0" fmla="*/ 4615080 w 4615080"/>
              <a:gd name="connsiteY0" fmla="*/ 10637 h 10637"/>
              <a:gd name="connsiteX1" fmla="*/ 0 w 4615080"/>
              <a:gd name="connsiteY1" fmla="*/ 7095 h 10637"/>
              <a:gd name="connsiteX2" fmla="*/ 1850 w 4615080"/>
              <a:gd name="connsiteY2" fmla="*/ 0 h 10637"/>
              <a:gd name="connsiteX3" fmla="*/ 4615080 w 4615080"/>
              <a:gd name="connsiteY3" fmla="*/ 0 h 10637"/>
              <a:gd name="connsiteX4" fmla="*/ 4615080 w 4615080"/>
              <a:gd name="connsiteY4" fmla="*/ 10637 h 10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15080" h="10637">
                <a:moveTo>
                  <a:pt x="4615080" y="10637"/>
                </a:moveTo>
                <a:lnTo>
                  <a:pt x="0" y="7095"/>
                </a:lnTo>
                <a:lnTo>
                  <a:pt x="1850" y="0"/>
                </a:lnTo>
                <a:lnTo>
                  <a:pt x="4615080" y="0"/>
                </a:lnTo>
                <a:lnTo>
                  <a:pt x="4615080" y="10637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05C98F-3390-4876-ACE6-6BDD7A931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-33558" y="0"/>
            <a:ext cx="6705601" cy="809623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6F8EC6-7B48-45CF-933E-F83D29E16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3514060" y="1"/>
            <a:ext cx="510363" cy="685799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37FFCAA-1618-46D9-B44D-5CE6E225D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11602477" y="365123"/>
            <a:ext cx="589522" cy="6492877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F2CA3C-3424-4A00-9FDF-0DC9EFAC2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9340702" y="-10737"/>
            <a:ext cx="2851297" cy="16800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0FA2E1A-8693-4B6C-ABF7-81B17586C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33557" y="6045958"/>
            <a:ext cx="6876857" cy="81204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C564A0C9-27BD-49AC-A786-23623E329EE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623279" y="0"/>
            <a:ext cx="9568721" cy="6858000"/>
          </a:xfrm>
          <a:custGeom>
            <a:avLst/>
            <a:gdLst>
              <a:gd name="connsiteX0" fmla="*/ 1955447 w 9568721"/>
              <a:gd name="connsiteY0" fmla="*/ 0 h 6858000"/>
              <a:gd name="connsiteX1" fmla="*/ 9568721 w 9568721"/>
              <a:gd name="connsiteY1" fmla="*/ 0 h 6858000"/>
              <a:gd name="connsiteX2" fmla="*/ 9568721 w 9568721"/>
              <a:gd name="connsiteY2" fmla="*/ 6858000 h 6858000"/>
              <a:gd name="connsiteX3" fmla="*/ 0 w 9568721"/>
              <a:gd name="connsiteY3" fmla="*/ 6858000 h 6858000"/>
              <a:gd name="connsiteX4" fmla="*/ 0 w 9568721"/>
              <a:gd name="connsiteY4" fmla="*/ 6857998 h 6858000"/>
              <a:gd name="connsiteX5" fmla="*/ 167446 w 9568721"/>
              <a:gd name="connsiteY5" fmla="*/ 68579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8721" h="6858000">
                <a:moveTo>
                  <a:pt x="1955447" y="0"/>
                </a:moveTo>
                <a:lnTo>
                  <a:pt x="9568721" y="0"/>
                </a:lnTo>
                <a:lnTo>
                  <a:pt x="9568721" y="6858000"/>
                </a:lnTo>
                <a:lnTo>
                  <a:pt x="0" y="6858000"/>
                </a:lnTo>
                <a:lnTo>
                  <a:pt x="0" y="6857998"/>
                </a:lnTo>
                <a:lnTo>
                  <a:pt x="167446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08E3DBC-8B68-468D-8087-25FED9397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697" y="1040001"/>
            <a:ext cx="3338625" cy="3150159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90C672D-EAE7-4BF2-81BB-72858B251D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538" y="4240213"/>
            <a:ext cx="3497262" cy="18018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>
              <a:buNone/>
              <a:defRPr sz="1600"/>
            </a:lvl2pPr>
            <a:lvl3pPr>
              <a:buNone/>
              <a:defRPr sz="1600"/>
            </a:lvl3pPr>
            <a:lvl4pPr>
              <a:buNone/>
              <a:defRPr sz="1600"/>
            </a:lvl4pPr>
            <a:lvl5pPr>
              <a:buNone/>
              <a:defRPr sz="1600"/>
            </a:lvl5pPr>
          </a:lstStyle>
          <a:p>
            <a:pPr lvl="0"/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1742368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8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>
            <a:lvl1pPr marL="283464" indent="-283464">
              <a:defRPr/>
            </a:lvl1pPr>
            <a:lvl2pPr marL="283464" indent="-283464">
              <a:defRPr/>
            </a:lvl2pPr>
            <a:lvl3pPr marL="283464" indent="-283464">
              <a:defRPr/>
            </a:lvl3pPr>
            <a:lvl4pPr marL="283464" indent="-283464">
              <a:defRPr/>
            </a:lvl4pPr>
            <a:lvl5pPr marL="283464" indent="-28346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030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32004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3200400" cy="3684588"/>
          </a:xfrm>
        </p:spPr>
        <p:txBody>
          <a:bodyPr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5800" y="1734325"/>
            <a:ext cx="32004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5800" y="2558237"/>
            <a:ext cx="3200400" cy="3684588"/>
          </a:xfrm>
        </p:spPr>
        <p:txBody>
          <a:bodyPr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0851D2E-FEBE-45BF-A78F-C1F61B6C38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51812" y="1734325"/>
            <a:ext cx="32004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 cap="all" spc="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4135C99B-A268-4617-89C4-8F3AA2AAA69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51812" y="2558237"/>
            <a:ext cx="3200400" cy="3684588"/>
          </a:xfrm>
        </p:spPr>
        <p:txBody>
          <a:bodyPr>
            <a:normAutofit/>
          </a:bodyPr>
          <a:lstStyle>
            <a:lvl1pPr marL="283464" indent="-283464">
              <a:defRPr sz="2000"/>
            </a:lvl1pPr>
            <a:lvl2pPr marL="283464" indent="-283464">
              <a:defRPr sz="2000"/>
            </a:lvl2pPr>
            <a:lvl3pPr marL="283464" indent="-283464">
              <a:defRPr sz="2000"/>
            </a:lvl3pPr>
            <a:lvl4pPr marL="283464" indent="-283464">
              <a:defRPr sz="2000"/>
            </a:lvl4pPr>
            <a:lvl5pPr marL="283464" indent="-283464"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255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9FC1870-C7ED-435A-8479-DFD344B93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533400"/>
            <a:ext cx="5496636" cy="1685898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55DAF2-123D-4C27-95D2-974B57107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2229347"/>
            <a:ext cx="5496636" cy="38217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E3769467-BA9B-49FE-B40A-419EF32766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186070" y="0"/>
            <a:ext cx="2463897" cy="3429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7878E15-1592-426F-A454-7F45682245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49155" y="0"/>
            <a:ext cx="2539797" cy="3429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E318F348-8CAC-4ADD-8162-E88487E44EB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86070" y="3383280"/>
            <a:ext cx="2463897" cy="347472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762F208-8E03-4B5E-9F11-0F01147F6A4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49155" y="3383280"/>
            <a:ext cx="2539797" cy="347472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12CC964-A50B-4C29-B4E4-2C30BB34CC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711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6AF1A06-62E5-489E-B58B-735C8C7AC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6159" y="685800"/>
            <a:ext cx="6238688" cy="1382233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69C6C4F-4058-4399-B572-5BE848DDF8B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7444"/>
            <a:ext cx="4966447" cy="6846394"/>
          </a:xfrm>
          <a:custGeom>
            <a:avLst/>
            <a:gdLst>
              <a:gd name="connsiteX0" fmla="*/ 0 w 4966447"/>
              <a:gd name="connsiteY0" fmla="*/ 0 h 6846394"/>
              <a:gd name="connsiteX1" fmla="*/ 4966447 w 4966447"/>
              <a:gd name="connsiteY1" fmla="*/ 0 h 6846394"/>
              <a:gd name="connsiteX2" fmla="*/ 3362258 w 4966447"/>
              <a:gd name="connsiteY2" fmla="*/ 6846394 h 6846394"/>
              <a:gd name="connsiteX3" fmla="*/ 0 w 4966447"/>
              <a:gd name="connsiteY3" fmla="*/ 6846394 h 6846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66447" h="6846394">
                <a:moveTo>
                  <a:pt x="0" y="0"/>
                </a:moveTo>
                <a:lnTo>
                  <a:pt x="4966447" y="0"/>
                </a:lnTo>
                <a:lnTo>
                  <a:pt x="3362258" y="6846394"/>
                </a:lnTo>
                <a:lnTo>
                  <a:pt x="0" y="6846394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C26D8E8-8E78-469E-8668-51D3E4C11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6158" y="2301949"/>
            <a:ext cx="6238687" cy="4022650"/>
          </a:xfrm>
        </p:spPr>
        <p:txBody>
          <a:bodyPr/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D096BF3-A78D-4B37-892C-A0C3271185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627455" y="-19394"/>
            <a:ext cx="806149" cy="6877392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94780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023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970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515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6795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9756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75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CA046725-2805-431E-AA4E-0B018DFB3E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3C30A62C-FEC9-4F1D-976E-DB003592FD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5979"/>
            <a:ext cx="5111086" cy="693221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57998">
                <a:moveTo>
                  <a:pt x="2702995" y="42638"/>
                </a:moveTo>
                <a:lnTo>
                  <a:pt x="6699211" y="0"/>
                </a:lnTo>
                <a:lnTo>
                  <a:pt x="6699211" y="6857998"/>
                </a:lnTo>
                <a:lnTo>
                  <a:pt x="0" y="6844350"/>
                </a:lnTo>
                <a:lnTo>
                  <a:pt x="2702995" y="4263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A2C262-0DF7-4EBE-8F23-D1240B3BB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5" y="675167"/>
            <a:ext cx="3761862" cy="3055078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30E531D-ED29-45E2-A30F-0363B29E0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424" y="533400"/>
            <a:ext cx="3794512" cy="5797237"/>
          </a:xfrm>
        </p:spPr>
        <p:txBody>
          <a:bodyPr anchor="ctr">
            <a:normAutofit/>
          </a:bodyPr>
          <a:lstStyle>
            <a:lvl1pPr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801F434-3E0E-40D9-A2D3-857BAE77D1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stCxn id="5" idx="2"/>
          </p:cNvCxnSpPr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44F5C56-0053-4E4A-BFFF-E98E7B91CC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342900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226008DD-DEA7-4900-8D76-128694E1232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3383280"/>
            <a:ext cx="2660904" cy="347472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51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943FF111-78CB-4983-B8F5-B6B8AB608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7213E2B-F1F4-4058-B2C2-73EC82E30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83790" y="1064715"/>
            <a:ext cx="6153912" cy="3922755"/>
          </a:xfrm>
        </p:spPr>
        <p:txBody>
          <a:bodyPr>
            <a:normAutofit/>
          </a:bodyPr>
          <a:lstStyle>
            <a:lvl1pPr algn="l">
              <a:defRPr sz="4400"/>
            </a:lvl1pPr>
          </a:lstStyle>
          <a:p>
            <a:pPr algn="r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F3C210C-32A8-4833-93AA-B97D51CEA9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83790" y="5033339"/>
            <a:ext cx="6157951" cy="943386"/>
          </a:xfrm>
        </p:spPr>
        <p:txBody>
          <a:bodyPr/>
          <a:lstStyle>
            <a:lvl1pPr>
              <a:buNone/>
              <a:defRPr/>
            </a:lvl1pPr>
          </a:lstStyle>
          <a:p>
            <a:pPr algn="r"/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FA8250-8F05-4500-98CD-AD8B9E2BAB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3418764" y="0"/>
            <a:ext cx="815637" cy="685734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4A7590-29E0-4C43-A12B-EE5A8672A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5468380"/>
            <a:ext cx="6096000" cy="138961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8440C747-2FA3-4C97-A0A7-52520A197E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22" y="0"/>
            <a:ext cx="4811317" cy="6857998"/>
          </a:xfrm>
          <a:custGeom>
            <a:avLst/>
            <a:gdLst>
              <a:gd name="connsiteX0" fmla="*/ 0 w 4811317"/>
              <a:gd name="connsiteY0" fmla="*/ 0 h 6857998"/>
              <a:gd name="connsiteX1" fmla="*/ 4811317 w 4811317"/>
              <a:gd name="connsiteY1" fmla="*/ 0 h 6857998"/>
              <a:gd name="connsiteX2" fmla="*/ 2712446 w 4811317"/>
              <a:gd name="connsiteY2" fmla="*/ 6857998 h 6857998"/>
              <a:gd name="connsiteX3" fmla="*/ 0 w 4811317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1317" h="6857998">
                <a:moveTo>
                  <a:pt x="0" y="0"/>
                </a:moveTo>
                <a:lnTo>
                  <a:pt x="4811317" y="0"/>
                </a:lnTo>
                <a:lnTo>
                  <a:pt x="2712446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046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1958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526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F3DC9447-F266-4B2E-8776-377FB587E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F96C23-62A5-470B-9372-638145350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734" y="557304"/>
            <a:ext cx="5355265" cy="1625731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B16D8F-69C0-44C7-95EE-6C7CDECACD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V="1">
            <a:off x="4576137" y="0"/>
            <a:ext cx="668374" cy="68580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8FA2190-55B9-429E-AE43-1A9A41DBEB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742121" cy="3434316"/>
          </a:xfrm>
          <a:custGeom>
            <a:avLst/>
            <a:gdLst>
              <a:gd name="connsiteX0" fmla="*/ 0 w 4742121"/>
              <a:gd name="connsiteY0" fmla="*/ 0 h 3434316"/>
              <a:gd name="connsiteX1" fmla="*/ 4306186 w 4742121"/>
              <a:gd name="connsiteY1" fmla="*/ 0 h 3434316"/>
              <a:gd name="connsiteX2" fmla="*/ 4742121 w 4742121"/>
              <a:gd name="connsiteY2" fmla="*/ 3434316 h 3434316"/>
              <a:gd name="connsiteX3" fmla="*/ 0 w 4742121"/>
              <a:gd name="connsiteY3" fmla="*/ 3434316 h 3434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42121" h="3434316">
                <a:moveTo>
                  <a:pt x="0" y="0"/>
                </a:moveTo>
                <a:lnTo>
                  <a:pt x="4306186" y="0"/>
                </a:lnTo>
                <a:lnTo>
                  <a:pt x="4742121" y="3434316"/>
                </a:lnTo>
                <a:lnTo>
                  <a:pt x="0" y="3434316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2EDFEAD-E435-414E-A9BA-4119679CBA6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5" y="3432620"/>
            <a:ext cx="5178056" cy="3425380"/>
          </a:xfrm>
          <a:custGeom>
            <a:avLst/>
            <a:gdLst>
              <a:gd name="connsiteX0" fmla="*/ 0 w 5178056"/>
              <a:gd name="connsiteY0" fmla="*/ 0 h 3425380"/>
              <a:gd name="connsiteX1" fmla="*/ 4742581 w 5178056"/>
              <a:gd name="connsiteY1" fmla="*/ 0 h 3425380"/>
              <a:gd name="connsiteX2" fmla="*/ 5178056 w 5178056"/>
              <a:gd name="connsiteY2" fmla="*/ 3425380 h 3425380"/>
              <a:gd name="connsiteX3" fmla="*/ 0 w 5178056"/>
              <a:gd name="connsiteY3" fmla="*/ 3425380 h 34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78056" h="3425380">
                <a:moveTo>
                  <a:pt x="0" y="0"/>
                </a:moveTo>
                <a:lnTo>
                  <a:pt x="4742581" y="0"/>
                </a:lnTo>
                <a:lnTo>
                  <a:pt x="5178056" y="3425380"/>
                </a:lnTo>
                <a:lnTo>
                  <a:pt x="0" y="342538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7C28F12-C8E8-444E-8B69-9A0561604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734" y="2183035"/>
            <a:ext cx="5355266" cy="4121845"/>
          </a:xfrm>
        </p:spPr>
        <p:txBody>
          <a:bodyPr anchor="ctr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6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btitle 2">
            <a:extLst>
              <a:ext uri="{FF2B5EF4-FFF2-40B4-BE49-F238E27FC236}">
                <a16:creationId xmlns:a16="http://schemas.microsoft.com/office/drawing/2014/main" id="{49714512-90F0-4B35-94F8-E1B4DCE963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750" y="975816"/>
            <a:ext cx="2979897" cy="1264340"/>
          </a:xfrm>
        </p:spPr>
        <p:txBody>
          <a:bodyPr anchor="b">
            <a:normAutofit/>
          </a:bodyPr>
          <a:lstStyle>
            <a:lvl1pPr>
              <a:buNone/>
              <a:defRPr/>
            </a:lvl1pPr>
          </a:lstStyle>
          <a:p>
            <a:pPr algn="l"/>
            <a:r>
              <a:rPr lang="en-US" sz="1600"/>
              <a:t>Click to edit Master subtitle style</a:t>
            </a:r>
            <a:endParaRPr lang="en-US" sz="1600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44895DE7-C22A-447F-B81A-BDCA25CAF27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8292" y="3"/>
            <a:ext cx="8997356" cy="4581079"/>
          </a:xfrm>
          <a:custGeom>
            <a:avLst/>
            <a:gdLst>
              <a:gd name="connsiteX0" fmla="*/ 0 w 8997356"/>
              <a:gd name="connsiteY0" fmla="*/ 0 h 4581079"/>
              <a:gd name="connsiteX1" fmla="*/ 8983708 w 8997356"/>
              <a:gd name="connsiteY1" fmla="*/ 0 h 4581079"/>
              <a:gd name="connsiteX2" fmla="*/ 8997356 w 8997356"/>
              <a:gd name="connsiteY2" fmla="*/ 893928 h 4581079"/>
              <a:gd name="connsiteX3" fmla="*/ 4060801 w 8997356"/>
              <a:gd name="connsiteY3" fmla="*/ 4581079 h 4581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97356" h="4581079">
                <a:moveTo>
                  <a:pt x="0" y="0"/>
                </a:moveTo>
                <a:lnTo>
                  <a:pt x="8983708" y="0"/>
                </a:lnTo>
                <a:lnTo>
                  <a:pt x="8997356" y="893928"/>
                </a:lnTo>
                <a:lnTo>
                  <a:pt x="4060801" y="4581079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5B5EF63-EEAA-4B07-A2B8-2483452BBA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43070" y="883420"/>
            <a:ext cx="4948931" cy="5974580"/>
          </a:xfrm>
          <a:custGeom>
            <a:avLst/>
            <a:gdLst>
              <a:gd name="connsiteX0" fmla="*/ 4948931 w 4948931"/>
              <a:gd name="connsiteY0" fmla="*/ 0 h 5974580"/>
              <a:gd name="connsiteX1" fmla="*/ 4948931 w 4948931"/>
              <a:gd name="connsiteY1" fmla="*/ 5974580 h 5974580"/>
              <a:gd name="connsiteX2" fmla="*/ 2028713 w 4948931"/>
              <a:gd name="connsiteY2" fmla="*/ 5974580 h 5974580"/>
              <a:gd name="connsiteX3" fmla="*/ 0 w 4948931"/>
              <a:gd name="connsiteY3" fmla="*/ 3710792 h 597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8931" h="5974580">
                <a:moveTo>
                  <a:pt x="4948931" y="0"/>
                </a:moveTo>
                <a:lnTo>
                  <a:pt x="4948931" y="5974580"/>
                </a:lnTo>
                <a:lnTo>
                  <a:pt x="2028713" y="5974580"/>
                </a:lnTo>
                <a:lnTo>
                  <a:pt x="0" y="3710792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C4F9D0F6-DE6A-44A3-9D9E-A53D0C2292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34997" y="4574265"/>
            <a:ext cx="5074516" cy="2298983"/>
          </a:xfrm>
          <a:custGeom>
            <a:avLst/>
            <a:gdLst>
              <a:gd name="connsiteX0" fmla="*/ 3034176 w 5074516"/>
              <a:gd name="connsiteY0" fmla="*/ 0 h 2298983"/>
              <a:gd name="connsiteX1" fmla="*/ 5074516 w 5074516"/>
              <a:gd name="connsiteY1" fmla="*/ 2298983 h 2298983"/>
              <a:gd name="connsiteX2" fmla="*/ 0 w 5074516"/>
              <a:gd name="connsiteY2" fmla="*/ 2298983 h 2298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74516" h="2298983">
                <a:moveTo>
                  <a:pt x="3034176" y="0"/>
                </a:moveTo>
                <a:lnTo>
                  <a:pt x="5074516" y="2298983"/>
                </a:lnTo>
                <a:lnTo>
                  <a:pt x="0" y="22989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FEE8AE0-4188-4CB6-8BFB-70E163ED7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264" y="2679192"/>
            <a:ext cx="4946904" cy="3273552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981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4024312"/>
          </a:xfrm>
        </p:spPr>
        <p:txBody>
          <a:bodyPr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483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09775"/>
            <a:ext cx="9906000" cy="2649690"/>
          </a:xfrm>
        </p:spPr>
        <p:txBody>
          <a:bodyPr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591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08BDEDEF-6AC9-4ADF-B6AE-83CC82D2A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0800000">
            <a:off x="0" y="-5979"/>
            <a:ext cx="5111086" cy="6877626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  <a:gd name="connsiteX0" fmla="*/ 2702995 w 6699211"/>
              <a:gd name="connsiteY0" fmla="*/ 56139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56139 h 6857998"/>
              <a:gd name="connsiteX0" fmla="*/ 2702995 w 6699211"/>
              <a:gd name="connsiteY0" fmla="*/ 29135 h 6830994"/>
              <a:gd name="connsiteX1" fmla="*/ 6681322 w 6699211"/>
              <a:gd name="connsiteY1" fmla="*/ 0 h 6830994"/>
              <a:gd name="connsiteX2" fmla="*/ 6699211 w 6699211"/>
              <a:gd name="connsiteY2" fmla="*/ 6830994 h 6830994"/>
              <a:gd name="connsiteX3" fmla="*/ 0 w 6699211"/>
              <a:gd name="connsiteY3" fmla="*/ 6817346 h 6830994"/>
              <a:gd name="connsiteX4" fmla="*/ 2702995 w 6699211"/>
              <a:gd name="connsiteY4" fmla="*/ 29135 h 6830994"/>
              <a:gd name="connsiteX0" fmla="*/ 2702995 w 6699211"/>
              <a:gd name="connsiteY0" fmla="*/ 2131 h 6803990"/>
              <a:gd name="connsiteX1" fmla="*/ 6699211 w 6699211"/>
              <a:gd name="connsiteY1" fmla="*/ 0 h 6803990"/>
              <a:gd name="connsiteX2" fmla="*/ 6699211 w 6699211"/>
              <a:gd name="connsiteY2" fmla="*/ 6803990 h 6803990"/>
              <a:gd name="connsiteX3" fmla="*/ 0 w 6699211"/>
              <a:gd name="connsiteY3" fmla="*/ 6790342 h 6803990"/>
              <a:gd name="connsiteX4" fmla="*/ 2702995 w 6699211"/>
              <a:gd name="connsiteY4" fmla="*/ 2131 h 6803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03990">
                <a:moveTo>
                  <a:pt x="2702995" y="2131"/>
                </a:moveTo>
                <a:lnTo>
                  <a:pt x="6699211" y="0"/>
                </a:lnTo>
                <a:lnTo>
                  <a:pt x="6699211" y="6803990"/>
                </a:lnTo>
                <a:lnTo>
                  <a:pt x="0" y="6790342"/>
                </a:lnTo>
                <a:lnTo>
                  <a:pt x="2702995" y="213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C0CB336-8515-4565-B747-B4EA83B43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280" y="680485"/>
            <a:ext cx="3393440" cy="2748515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4F675D-D792-42C0-8961-D2D1D79CD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D2EC4D-FD33-4925-B0A8-68C9818DB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5678" y="533399"/>
            <a:ext cx="3678762" cy="5771481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7C9F55-A39F-4FB9-BEAD-745EA3E0A2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531096" y="0"/>
            <a:ext cx="2660904" cy="232257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A480833B-6513-44B8-B08A-6FCB3911FE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531096" y="2324100"/>
            <a:ext cx="2660904" cy="232257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3BCCF25F-1246-4BAE-BAA2-FB33719CF5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531096" y="4535424"/>
            <a:ext cx="2660904" cy="2322576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542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5496CA69-F288-4538-974D-9A68581F49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143000" y="2350008"/>
            <a:ext cx="1965960" cy="180136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1F7CBA7A-8076-4743-AD9E-CB0B2B1D185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45421" y="4319521"/>
            <a:ext cx="1963236" cy="36576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8B03D9A7-85A7-4570-ADAF-E43C05B52D0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143000" y="4761768"/>
            <a:ext cx="1963236" cy="7419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Picture Placeholder 49">
            <a:extLst>
              <a:ext uri="{FF2B5EF4-FFF2-40B4-BE49-F238E27FC236}">
                <a16:creationId xmlns:a16="http://schemas.microsoft.com/office/drawing/2014/main" id="{ADF2F19D-7D9A-47B3-8711-A71F034693FE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84636" y="2350008"/>
            <a:ext cx="1965960" cy="180136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790A904C-841C-438E-BD4B-C18FC28CBD03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789781" y="4319520"/>
            <a:ext cx="1963236" cy="36576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611759C1-BECA-460C-916A-079B29E05C3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787360" y="4761767"/>
            <a:ext cx="1963236" cy="7419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Picture Placeholder 49">
            <a:extLst>
              <a:ext uri="{FF2B5EF4-FFF2-40B4-BE49-F238E27FC236}">
                <a16:creationId xmlns:a16="http://schemas.microsoft.com/office/drawing/2014/main" id="{4519A595-9DA0-413B-A1E1-B0F059132DD1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437376" y="2350008"/>
            <a:ext cx="1965960" cy="180136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C20274DC-5128-46D8-9229-02288D264936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441406" y="4319520"/>
            <a:ext cx="1963236" cy="36576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6F92FD73-9CD4-4AB0-8DEF-B9D7B1C5904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38985" y="4761767"/>
            <a:ext cx="1963236" cy="7419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3" name="Picture Placeholder 49">
            <a:extLst>
              <a:ext uri="{FF2B5EF4-FFF2-40B4-BE49-F238E27FC236}">
                <a16:creationId xmlns:a16="http://schemas.microsoft.com/office/drawing/2014/main" id="{ECF2CB24-2F78-42B5-BEC0-904245F3745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089136" y="2350008"/>
            <a:ext cx="1965960" cy="1801368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E099301F-F262-4EB4-9AAA-D10A9CF42DC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9090610" y="4319520"/>
            <a:ext cx="1963236" cy="36576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D5BC820-7DAB-4C8E-A7E4-A885BBE9AB8E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9088189" y="4761767"/>
            <a:ext cx="1963236" cy="741904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327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92810" cy="4351338"/>
          </a:xfrm>
        </p:spPr>
        <p:txBody>
          <a:bodyPr/>
          <a:lstStyle>
            <a:lvl1pPr>
              <a:lnSpc>
                <a:spcPct val="100000"/>
              </a:lnSpc>
              <a:buNone/>
              <a:defRPr/>
            </a:lvl1pPr>
            <a:lvl2pPr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buNone/>
              <a:defRPr/>
            </a:lvl3pPr>
            <a:lvl4pPr>
              <a:lnSpc>
                <a:spcPct val="100000"/>
              </a:lnSpc>
              <a:buNone/>
              <a:defRPr/>
            </a:lvl4pPr>
            <a:lvl5pPr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2/7/20XX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218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dirty="0"/>
              <a:t>2/7/20XX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036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5" r:id="rId4"/>
    <p:sldLayoutId id="2147483686" r:id="rId5"/>
    <p:sldLayoutId id="2147483662" r:id="rId6"/>
    <p:sldLayoutId id="2147483679" r:id="rId7"/>
    <p:sldLayoutId id="2147483682" r:id="rId8"/>
    <p:sldLayoutId id="2147483687" r:id="rId9"/>
    <p:sldLayoutId id="2147483665" r:id="rId10"/>
    <p:sldLayoutId id="2147483683" r:id="rId11"/>
    <p:sldLayoutId id="2147483677" r:id="rId12"/>
    <p:sldLayoutId id="2147483678" r:id="rId13"/>
    <p:sldLayoutId id="2147483684" r:id="rId14"/>
    <p:sldLayoutId id="2147483661" r:id="rId15"/>
    <p:sldLayoutId id="2147483663" r:id="rId16"/>
    <p:sldLayoutId id="2147483664" r:id="rId17"/>
    <p:sldLayoutId id="2147483666" r:id="rId18"/>
    <p:sldLayoutId id="2147483667" r:id="rId19"/>
    <p:sldLayoutId id="2147483685" r:id="rId20"/>
    <p:sldLayoutId id="2147483668" r:id="rId21"/>
    <p:sldLayoutId id="2147483669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36">
          <p15:clr>
            <a:srgbClr val="F26B43"/>
          </p15:clr>
        </p15:guide>
        <p15:guide id="4" orient="horz" pos="3984">
          <p15:clr>
            <a:srgbClr val="F26B43"/>
          </p15:clr>
        </p15:guide>
        <p15:guide id="5" pos="336">
          <p15:clr>
            <a:srgbClr val="F26B43"/>
          </p15:clr>
        </p15:guide>
        <p15:guide id="6" pos="7344">
          <p15:clr>
            <a:srgbClr val="F26B43"/>
          </p15:clr>
        </p15:guide>
        <p15:guide id="7" pos="720">
          <p15:clr>
            <a:srgbClr val="F26B43"/>
          </p15:clr>
        </p15:guide>
        <p15:guide id="8" pos="69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tesla.com/utilities" TargetMode="Externa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hyperlink" Target="https://www.youtube.com/watch?v=wlAfp6fF7ho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economist.com/climate-change?utm_source=YouTube&amp;utm_medium=Economist_Films&amp;utm_campaign=Link_Description&amp;utm_term=International_Politics_and_Current_Affairs&amp;utm_content=Correspondent&amp;linkId=100000057431718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youtube.com/watch?v=m5ych9oDtk0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ituteforenergyresearch.org/page/5/?s=subsidies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sn.com/en-us/news/technology/biden-s-climate-plan-is-back-and-it-s-all-about-building-things/ar-AA104xIQ?ocid=entnewsntp&amp;cvid=05aefd4ad0ce4576806e6af204c8907d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hyperlink" Target="https://www.cnbc.com/2021/12/15/new-york-city-is-banning-natural-gas-hookups-for-new-buildings.html" TargetMode="Externa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epa.gov/green-power-markets/inflation-reduction-act" TargetMode="Externa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conomist.com/climate-change" TargetMode="External"/><Relationship Id="rId13" Type="http://schemas.openxmlformats.org/officeDocument/2006/relationships/hyperlink" Target="http://www.uscusa.org/" TargetMode="External"/><Relationship Id="rId3" Type="http://schemas.openxmlformats.org/officeDocument/2006/relationships/image" Target="../media/image39.jpeg"/><Relationship Id="rId7" Type="http://schemas.openxmlformats.org/officeDocument/2006/relationships/hyperlink" Target="http://www.cleanenergytransition.org/" TargetMode="External"/><Relationship Id="rId12" Type="http://schemas.openxmlformats.org/officeDocument/2006/relationships/hyperlink" Target="http://www.ipcc.ch/" TargetMode="External"/><Relationship Id="rId2" Type="http://schemas.openxmlformats.org/officeDocument/2006/relationships/image" Target="../media/image38.jpeg"/><Relationship Id="rId16" Type="http://schemas.openxmlformats.org/officeDocument/2006/relationships/hyperlink" Target="http://www.whokilledtheelectriccar.com/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://www.tesla.com/" TargetMode="External"/><Relationship Id="rId11" Type="http://schemas.openxmlformats.org/officeDocument/2006/relationships/hyperlink" Target="http://www.globalcarbonproject.org/" TargetMode="External"/><Relationship Id="rId5" Type="http://schemas.openxmlformats.org/officeDocument/2006/relationships/image" Target="../media/image41.jpeg"/><Relationship Id="rId15" Type="http://schemas.openxmlformats.org/officeDocument/2006/relationships/hyperlink" Target="http://www.ariescleantech.com/" TargetMode="External"/><Relationship Id="rId10" Type="http://schemas.openxmlformats.org/officeDocument/2006/relationships/hyperlink" Target="http://www.energy.gov/" TargetMode="External"/><Relationship Id="rId4" Type="http://schemas.openxmlformats.org/officeDocument/2006/relationships/image" Target="../media/image40.jpeg"/><Relationship Id="rId9" Type="http://schemas.openxmlformats.org/officeDocument/2006/relationships/hyperlink" Target="http://www.neom.com/" TargetMode="External"/><Relationship Id="rId14" Type="http://schemas.openxmlformats.org/officeDocument/2006/relationships/hyperlink" Target="http://www.protonpower.com/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ashrae.org/about/ashrae-task-force-for-building-decarbonization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Brief%20History%20of%20Climate%20Change.pdf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low angle view of buildings in a city">
            <a:extLst>
              <a:ext uri="{FF2B5EF4-FFF2-40B4-BE49-F238E27FC236}">
                <a16:creationId xmlns:a16="http://schemas.microsoft.com/office/drawing/2014/main" id="{3CF2725B-8BAD-4651-8A3F-80E73387133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3279" y="0"/>
            <a:ext cx="9568721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B36C10-A9EA-414E-B3D3-09BAD9FA9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1" y="1400728"/>
            <a:ext cx="4454553" cy="3150159"/>
          </a:xfrm>
        </p:spPr>
        <p:txBody>
          <a:bodyPr>
            <a:normAutofit/>
          </a:bodyPr>
          <a:lstStyle/>
          <a:p>
            <a:r>
              <a:rPr lang="en-US" sz="2800" b="1" dirty="0"/>
              <a:t>DECARBONIZATION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140D27-0E15-4434-A8B8-FC32761449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501" y="4149803"/>
            <a:ext cx="3497262" cy="1801812"/>
          </a:xfrm>
        </p:spPr>
        <p:txBody>
          <a:bodyPr/>
          <a:lstStyle/>
          <a:p>
            <a:r>
              <a:rPr lang="en-US" dirty="0"/>
              <a:t>Paul McCown</a:t>
            </a:r>
          </a:p>
          <a:p>
            <a:r>
              <a:rPr lang="en-US" dirty="0"/>
              <a:t>P.E., CEM, </a:t>
            </a:r>
            <a:r>
              <a:rPr lang="en-US" dirty="0" err="1"/>
              <a:t>CxA</a:t>
            </a:r>
            <a:r>
              <a:rPr lang="en-US" dirty="0"/>
              <a:t>, LEED AP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DDA17BC-CA4C-895B-E6C8-474F4070012F}"/>
              </a:ext>
            </a:extLst>
          </p:cNvPr>
          <p:cNvSpPr txBox="1">
            <a:spLocks/>
          </p:cNvSpPr>
          <p:nvPr/>
        </p:nvSpPr>
        <p:spPr>
          <a:xfrm>
            <a:off x="3254426" y="6447935"/>
            <a:ext cx="8563522" cy="47717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bg1"/>
                </a:solidFill>
              </a:rPr>
              <a:t>Ashrae</a:t>
            </a:r>
            <a:r>
              <a:rPr lang="en-US" sz="2800" b="1" dirty="0">
                <a:solidFill>
                  <a:schemeClr val="bg1"/>
                </a:solidFill>
              </a:rPr>
              <a:t> – EAST TN CHAPTER		JANUARY 18, 2023</a:t>
            </a:r>
          </a:p>
        </p:txBody>
      </p:sp>
    </p:spTree>
    <p:extLst>
      <p:ext uri="{BB962C8B-B14F-4D97-AF65-F5344CB8AC3E}">
        <p14:creationId xmlns:p14="http://schemas.microsoft.com/office/powerpoint/2010/main" val="170963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9E736-254A-4657-A88B-DE71C47DA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WHAT CAN WE DO?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6287AF-451B-4FEA-A984-C734DD46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fld id="{312CC964-A50B-4C29-B4E4-2C30BB34CCF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07D39F66-8266-FF07-76C3-0933203BE8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24" b="12593"/>
          <a:stretch/>
        </p:blipFill>
        <p:spPr>
          <a:xfrm>
            <a:off x="4120643" y="2757487"/>
            <a:ext cx="7234745" cy="3711575"/>
          </a:xfrm>
          <a:prstGeom prst="rect">
            <a:avLst/>
          </a:prstGeom>
        </p:spPr>
      </p:pic>
      <p:pic>
        <p:nvPicPr>
          <p:cNvPr id="8" name="Picture 7">
            <a:hlinkClick r:id="rId4"/>
            <a:extLst>
              <a:ext uri="{FF2B5EF4-FFF2-40B4-BE49-F238E27FC236}">
                <a16:creationId xmlns:a16="http://schemas.microsoft.com/office/drawing/2014/main" id="{4A87A516-DA66-D0A0-D3CA-7B3ECEF9D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550" y="1890712"/>
            <a:ext cx="1943100" cy="239077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CE094FB-1BAD-3AC9-7959-4E783E2AC41F}"/>
              </a:ext>
            </a:extLst>
          </p:cNvPr>
          <p:cNvSpPr txBox="1">
            <a:spLocks/>
          </p:cNvSpPr>
          <p:nvPr/>
        </p:nvSpPr>
        <p:spPr>
          <a:xfrm>
            <a:off x="5166988" y="1423565"/>
            <a:ext cx="5843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C.a.f.e</a:t>
            </a:r>
            <a:r>
              <a:rPr lang="en-US" dirty="0"/>
              <a:t>. standards?</a:t>
            </a:r>
          </a:p>
        </p:txBody>
      </p:sp>
    </p:spTree>
    <p:extLst>
      <p:ext uri="{BB962C8B-B14F-4D97-AF65-F5344CB8AC3E}">
        <p14:creationId xmlns:p14="http://schemas.microsoft.com/office/powerpoint/2010/main" val="3348792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5695227-E224-E1F2-AE3A-B61EE2A382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73"/>
          <a:stretch/>
        </p:blipFill>
        <p:spPr>
          <a:xfrm>
            <a:off x="235257" y="4112773"/>
            <a:ext cx="4104053" cy="2607906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6287AF-451B-4FEA-A984-C734DD46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fld id="{312CC964-A50B-4C29-B4E4-2C30BB34CCF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1EDEC9-EAD1-290C-349F-CDED98C2B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428" y="2292803"/>
            <a:ext cx="3810000" cy="25336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495FA0-1122-1213-88E3-08582FDE0BEF}"/>
              </a:ext>
            </a:extLst>
          </p:cNvPr>
          <p:cNvSpPr/>
          <p:nvPr/>
        </p:nvSpPr>
        <p:spPr>
          <a:xfrm>
            <a:off x="3713584" y="2192694"/>
            <a:ext cx="4096138" cy="2780522"/>
          </a:xfrm>
          <a:prstGeom prst="rect">
            <a:avLst/>
          </a:prstGeom>
          <a:noFill/>
          <a:ln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5039FF-659C-3B49-0943-B726B9D53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684" y="4048075"/>
            <a:ext cx="3823316" cy="2715928"/>
          </a:xfrm>
          <a:prstGeom prst="rect">
            <a:avLst/>
          </a:prstGeom>
        </p:spPr>
      </p:pic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1E911922-558E-0CBC-8ECB-6600485994C2}"/>
              </a:ext>
            </a:extLst>
          </p:cNvPr>
          <p:cNvCxnSpPr>
            <a:cxnSpLocks/>
            <a:stCxn id="11" idx="0"/>
          </p:cNvCxnSpPr>
          <p:nvPr/>
        </p:nvCxnSpPr>
        <p:spPr>
          <a:xfrm rot="16200000" flipV="1">
            <a:off x="8652296" y="2420029"/>
            <a:ext cx="801022" cy="245507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>
            <a:extLst>
              <a:ext uri="{FF2B5EF4-FFF2-40B4-BE49-F238E27FC236}">
                <a16:creationId xmlns:a16="http://schemas.microsoft.com/office/drawing/2014/main" id="{FE276BB0-68D3-83EF-4DCE-83B270FD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2539" y="1223541"/>
            <a:ext cx="1660816" cy="1325563"/>
          </a:xfrm>
        </p:spPr>
        <p:txBody>
          <a:bodyPr/>
          <a:lstStyle/>
          <a:p>
            <a:r>
              <a:rPr lang="en-US" dirty="0" err="1"/>
              <a:t>zev</a:t>
            </a:r>
            <a:endParaRPr lang="en-US" dirty="0"/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DD7B793-7909-455B-3E9E-C1D1B91B58C1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4114800" y="4973216"/>
            <a:ext cx="1646853" cy="89573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148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6287AF-451B-4FEA-A984-C734DD46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fld id="{312CC964-A50B-4C29-B4E4-2C30BB34CCF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3F34B4-3375-9B0D-17FD-5007A923B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106" y="0"/>
            <a:ext cx="107493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084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9E736-254A-4657-A88B-DE71C47DA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WHAT CAN WE DO?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6287AF-451B-4FEA-A984-C734DD46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fld id="{312CC964-A50B-4C29-B4E4-2C30BB34CCF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1F72E5CC-9AB0-3BA4-8C42-0EA72459F1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744" y="4157214"/>
            <a:ext cx="3231123" cy="169035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3FA2AAB-C393-A6CF-6273-421A6BA5BC99}"/>
              </a:ext>
            </a:extLst>
          </p:cNvPr>
          <p:cNvSpPr txBox="1">
            <a:spLocks/>
          </p:cNvSpPr>
          <p:nvPr/>
        </p:nvSpPr>
        <p:spPr>
          <a:xfrm>
            <a:off x="1015411" y="2391885"/>
            <a:ext cx="10515599" cy="1168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hlinkClick r:id="rId4"/>
              </a:rPr>
              <a:t>Carbon cap and trade - explained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7140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6287AF-451B-4FEA-A984-C734DD46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fld id="{312CC964-A50B-4C29-B4E4-2C30BB34CCF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E36033-1FBF-705D-A35F-CC6B9F202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978" y="1483568"/>
            <a:ext cx="11291499" cy="426408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FAD292-DEFD-D917-00CD-E08A32687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890" y="459121"/>
            <a:ext cx="5990220" cy="1325563"/>
          </a:xfrm>
        </p:spPr>
        <p:txBody>
          <a:bodyPr/>
          <a:lstStyle/>
          <a:p>
            <a:r>
              <a:rPr lang="en-US" dirty="0"/>
              <a:t>Embodied carbon</a:t>
            </a:r>
          </a:p>
        </p:txBody>
      </p:sp>
    </p:spTree>
    <p:extLst>
      <p:ext uri="{BB962C8B-B14F-4D97-AF65-F5344CB8AC3E}">
        <p14:creationId xmlns:p14="http://schemas.microsoft.com/office/powerpoint/2010/main" val="3768070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6287AF-451B-4FEA-A984-C734DD46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fld id="{312CC964-A50B-4C29-B4E4-2C30BB34CCF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DFAD292-DEFD-D917-00CD-E08A32687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0889" y="235187"/>
            <a:ext cx="5990220" cy="1325563"/>
          </a:xfrm>
        </p:spPr>
        <p:txBody>
          <a:bodyPr/>
          <a:lstStyle/>
          <a:p>
            <a:r>
              <a:rPr lang="en-US" dirty="0"/>
              <a:t>Embodied carbon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5F5E15-CB5C-AFB6-10B4-0DF668623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9861" y="1312528"/>
            <a:ext cx="6772275" cy="508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234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9E736-254A-4657-A88B-DE71C47DA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4269" y="551738"/>
            <a:ext cx="9633685" cy="1325563"/>
          </a:xfrm>
        </p:spPr>
        <p:txBody>
          <a:bodyPr/>
          <a:lstStyle/>
          <a:p>
            <a:pPr algn="ctr"/>
            <a:r>
              <a:rPr lang="en-US" dirty="0"/>
              <a:t>what is a net-zero building?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6287AF-451B-4FEA-A984-C734DD46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fld id="{312CC964-A50B-4C29-B4E4-2C30BB34CCF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504C4D1A-3A83-13EB-0FDD-7C06739CD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9" t="15144" r="14014" b="14391"/>
          <a:stretch>
            <a:fillRect/>
          </a:stretch>
        </p:blipFill>
        <p:spPr bwMode="auto">
          <a:xfrm>
            <a:off x="186192" y="2251203"/>
            <a:ext cx="3449638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FB93C3C-A68A-A488-08DE-8B697F127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346" y="2919542"/>
            <a:ext cx="1901825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3D46A04-04A4-B224-F14A-449E214F8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171" y="2070229"/>
            <a:ext cx="2857500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C70000-FAFC-DCB6-BF40-43CD669B862C}"/>
              </a:ext>
            </a:extLst>
          </p:cNvPr>
          <p:cNvSpPr txBox="1"/>
          <p:nvPr/>
        </p:nvSpPr>
        <p:spPr>
          <a:xfrm>
            <a:off x="5003346" y="3550205"/>
            <a:ext cx="204395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CBECS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35F74-076D-6643-A3C3-9D0E2CA01027}"/>
              </a:ext>
            </a:extLst>
          </p:cNvPr>
          <p:cNvSpPr txBox="1"/>
          <p:nvPr/>
        </p:nvSpPr>
        <p:spPr>
          <a:xfrm>
            <a:off x="8962944" y="3502579"/>
            <a:ext cx="2043953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CBECS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07CBF3-5107-230C-54F0-5F4E27D02604}"/>
              </a:ext>
            </a:extLst>
          </p:cNvPr>
          <p:cNvSpPr txBox="1"/>
          <p:nvPr/>
        </p:nvSpPr>
        <p:spPr>
          <a:xfrm>
            <a:off x="34658" y="3300919"/>
            <a:ext cx="3907572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ASHRAE 90.1 COST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4F1B78-CAA5-F378-CD47-27736A1DA5DC}"/>
              </a:ext>
            </a:extLst>
          </p:cNvPr>
          <p:cNvSpPr txBox="1"/>
          <p:nvPr/>
        </p:nvSpPr>
        <p:spPr>
          <a:xfrm>
            <a:off x="1474269" y="6061331"/>
            <a:ext cx="9862377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</a:rPr>
              <a:t>Commercial Building Energy Consumption Survey</a:t>
            </a:r>
          </a:p>
        </p:txBody>
      </p:sp>
    </p:spTree>
    <p:extLst>
      <p:ext uri="{BB962C8B-B14F-4D97-AF65-F5344CB8AC3E}">
        <p14:creationId xmlns:p14="http://schemas.microsoft.com/office/powerpoint/2010/main" val="1970332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blue glass buildings with reflection">
            <a:extLst>
              <a:ext uri="{FF2B5EF4-FFF2-40B4-BE49-F238E27FC236}">
                <a16:creationId xmlns:a16="http://schemas.microsoft.com/office/drawing/2014/main" id="{EB5E1FEF-1282-4779-83BA-2F3F6D476B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2" y="0"/>
            <a:ext cx="4811317" cy="68579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8C04B-250D-4AE1-9F65-682FB483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fld id="{312CC964-A50B-4C29-B4E4-2C30BB34CCF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E0FF6F-8579-59AD-E298-45F6EE11915B}"/>
              </a:ext>
            </a:extLst>
          </p:cNvPr>
          <p:cNvSpPr txBox="1">
            <a:spLocks/>
          </p:cNvSpPr>
          <p:nvPr/>
        </p:nvSpPr>
        <p:spPr>
          <a:xfrm>
            <a:off x="445506" y="2725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WHAT CAN WE DO?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BB4C4C-DFBA-EBE8-4EEE-014C830E5931}"/>
              </a:ext>
            </a:extLst>
          </p:cNvPr>
          <p:cNvSpPr txBox="1">
            <a:spLocks/>
          </p:cNvSpPr>
          <p:nvPr/>
        </p:nvSpPr>
        <p:spPr>
          <a:xfrm>
            <a:off x="4652750" y="1450722"/>
            <a:ext cx="63083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Decarbonization in buildings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A8FD05-138B-94E9-BD13-200A4AFFA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925" y="2776285"/>
            <a:ext cx="11106150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83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9E736-254A-4657-A88B-DE71C47DA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792" y="365125"/>
            <a:ext cx="8108269" cy="1325563"/>
          </a:xfrm>
        </p:spPr>
        <p:txBody>
          <a:bodyPr/>
          <a:lstStyle/>
          <a:p>
            <a:pPr algn="ctr"/>
            <a:r>
              <a:rPr lang="en-US" dirty="0"/>
              <a:t>What if we thought of buildings like trees?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6287AF-451B-4FEA-A984-C734DD46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fld id="{312CC964-A50B-4C29-B4E4-2C30BB34CCF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B2759E-5AC0-D3A7-7981-58C15B779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176" y="1690688"/>
            <a:ext cx="6515100" cy="4886325"/>
          </a:xfrm>
          <a:prstGeom prst="rect">
            <a:avLst/>
          </a:prstGeom>
          <a:effectLst>
            <a:softEdge rad="355600"/>
          </a:effectLst>
        </p:spPr>
      </p:pic>
    </p:spTree>
    <p:extLst>
      <p:ext uri="{BB962C8B-B14F-4D97-AF65-F5344CB8AC3E}">
        <p14:creationId xmlns:p14="http://schemas.microsoft.com/office/powerpoint/2010/main" val="490206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9E736-254A-4657-A88B-DE71C47DA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WHAT CAN WE DO?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6287AF-451B-4FEA-A984-C734DD46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fld id="{312CC964-A50B-4C29-B4E4-2C30BB34CCF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E2F1BD-6D97-712D-2F1C-54E7E6EE8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312" y="2979403"/>
            <a:ext cx="5334000" cy="341947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F1F12DA-8FCC-0490-96EF-7FD3BEDA0414}"/>
              </a:ext>
            </a:extLst>
          </p:cNvPr>
          <p:cNvSpPr txBox="1">
            <a:spLocks/>
          </p:cNvSpPr>
          <p:nvPr/>
        </p:nvSpPr>
        <p:spPr>
          <a:xfrm>
            <a:off x="1750159" y="1539382"/>
            <a:ext cx="34006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hlinkClick r:id="rId3"/>
              </a:rPr>
              <a:t>subsidies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8075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15E37-3C95-4E35-8624-CC190CC12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85" y="675167"/>
            <a:ext cx="3761862" cy="3055078"/>
          </a:xfrm>
        </p:spPr>
        <p:txBody>
          <a:bodyPr/>
          <a:lstStyle/>
          <a:p>
            <a:r>
              <a:rPr lang="en-US" dirty="0"/>
              <a:t>Agenda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16715-277D-4042-B401-03CD007D7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839" y="533400"/>
            <a:ext cx="3962097" cy="5797237"/>
          </a:xfrm>
        </p:spPr>
        <p:txBody>
          <a:bodyPr/>
          <a:lstStyle/>
          <a:p>
            <a:r>
              <a:rPr lang="en-US" dirty="0"/>
              <a:t>Decarbonization:</a:t>
            </a:r>
          </a:p>
          <a:p>
            <a:pPr marL="342900" indent="-342900">
              <a:buFontTx/>
              <a:buChar char="-"/>
            </a:pPr>
            <a:r>
              <a:rPr lang="en-US" dirty="0"/>
              <a:t>What is it</a:t>
            </a:r>
          </a:p>
          <a:p>
            <a:pPr marL="342900" indent="-342900">
              <a:buFontTx/>
              <a:buChar char="-"/>
            </a:pPr>
            <a:r>
              <a:rPr lang="en-US" dirty="0"/>
              <a:t>Who started it</a:t>
            </a:r>
          </a:p>
          <a:p>
            <a:pPr marL="342900" indent="-342900">
              <a:buFontTx/>
              <a:buChar char="-"/>
            </a:pPr>
            <a:r>
              <a:rPr lang="en-US" dirty="0"/>
              <a:t>Why is it important</a:t>
            </a:r>
          </a:p>
          <a:p>
            <a:pPr marL="342900" indent="-342900">
              <a:buFontTx/>
              <a:buChar char="-"/>
            </a:pPr>
            <a:r>
              <a:rPr lang="en-US" dirty="0"/>
              <a:t>What can we do about it</a:t>
            </a:r>
          </a:p>
        </p:txBody>
      </p:sp>
      <p:pic>
        <p:nvPicPr>
          <p:cNvPr id="7" name="Picture Placeholder 6" descr="View of city buildings over the water">
            <a:extLst>
              <a:ext uri="{FF2B5EF4-FFF2-40B4-BE49-F238E27FC236}">
                <a16:creationId xmlns:a16="http://schemas.microsoft.com/office/drawing/2014/main" id="{4C61771D-5836-4E5C-A19A-3F15641B879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1096" y="0"/>
            <a:ext cx="2660904" cy="3429000"/>
          </a:xfrm>
        </p:spPr>
      </p:pic>
      <p:pic>
        <p:nvPicPr>
          <p:cNvPr id="9" name="Picture Placeholder 8" descr="Background Graphic with lights">
            <a:extLst>
              <a:ext uri="{FF2B5EF4-FFF2-40B4-BE49-F238E27FC236}">
                <a16:creationId xmlns:a16="http://schemas.microsoft.com/office/drawing/2014/main" id="{51C83C9C-B18C-4D14-8539-EBB0422AB0F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1096" y="3383280"/>
            <a:ext cx="2660904" cy="3474720"/>
          </a:xfrm>
        </p:spPr>
      </p:pic>
      <p:sp>
        <p:nvSpPr>
          <p:cNvPr id="37" name="Slide Number Placeholder 36">
            <a:extLst>
              <a:ext uri="{FF2B5EF4-FFF2-40B4-BE49-F238E27FC236}">
                <a16:creationId xmlns:a16="http://schemas.microsoft.com/office/drawing/2014/main" id="{D3141030-4F7D-4526-B0FC-1EA787D5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fld id="{312CC964-A50B-4C29-B4E4-2C30BB34CCF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29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blue glass buildings with reflection">
            <a:extLst>
              <a:ext uri="{FF2B5EF4-FFF2-40B4-BE49-F238E27FC236}">
                <a16:creationId xmlns:a16="http://schemas.microsoft.com/office/drawing/2014/main" id="{EB5E1FEF-1282-4779-83BA-2F3F6D476B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2" y="0"/>
            <a:ext cx="4811317" cy="68579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8C04B-250D-4AE1-9F65-682FB483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fld id="{312CC964-A50B-4C29-B4E4-2C30BB34CCF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E0FF6F-8579-59AD-E298-45F6EE11915B}"/>
              </a:ext>
            </a:extLst>
          </p:cNvPr>
          <p:cNvSpPr txBox="1">
            <a:spLocks/>
          </p:cNvSpPr>
          <p:nvPr/>
        </p:nvSpPr>
        <p:spPr>
          <a:xfrm>
            <a:off x="445505" y="272542"/>
            <a:ext cx="10971911" cy="226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WHAT CAN WE DO?</a:t>
            </a:r>
          </a:p>
          <a:p>
            <a:pPr algn="r"/>
            <a:endParaRPr lang="en-US" dirty="0"/>
          </a:p>
          <a:p>
            <a:pPr algn="r"/>
            <a:r>
              <a:rPr lang="en-US" dirty="0"/>
              <a:t>Public policy</a:t>
            </a:r>
          </a:p>
        </p:txBody>
      </p:sp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41C47520-0EDB-5844-B490-D0398C61BE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306" y="2732844"/>
            <a:ext cx="9829800" cy="771525"/>
          </a:xfrm>
          <a:prstGeom prst="rect">
            <a:avLst/>
          </a:prstGeom>
        </p:spPr>
      </p:pic>
      <p:pic>
        <p:nvPicPr>
          <p:cNvPr id="10" name="Picture 9">
            <a:hlinkClick r:id="rId5"/>
            <a:extLst>
              <a:ext uri="{FF2B5EF4-FFF2-40B4-BE49-F238E27FC236}">
                <a16:creationId xmlns:a16="http://schemas.microsoft.com/office/drawing/2014/main" id="{2A5E015B-0FC7-2518-838A-708E74A8A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271542"/>
            <a:ext cx="121158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30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900B65B-9DA9-84ED-5E96-E926B9A2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21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C40A1F6-3254-3DF6-15AF-C088E3324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9864" y="526862"/>
            <a:ext cx="8371324" cy="1325563"/>
          </a:xfrm>
        </p:spPr>
        <p:txBody>
          <a:bodyPr/>
          <a:lstStyle/>
          <a:p>
            <a:r>
              <a:rPr lang="en-US" dirty="0"/>
              <a:t>What is Electrification?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B2EE60-ED69-893F-7B8E-DC5C6088EA0C}"/>
              </a:ext>
            </a:extLst>
          </p:cNvPr>
          <p:cNvSpPr txBox="1">
            <a:spLocks/>
          </p:cNvSpPr>
          <p:nvPr/>
        </p:nvSpPr>
        <p:spPr>
          <a:xfrm>
            <a:off x="999872" y="1852425"/>
            <a:ext cx="104178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hlinkClick r:id="rId2"/>
              </a:rPr>
              <a:t>Inflation reduction act of 2022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A3B190-9783-4AA4-F6C3-B297D86DC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864" y="3491753"/>
            <a:ext cx="893445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73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blue glass buildings with reflection">
            <a:extLst>
              <a:ext uri="{FF2B5EF4-FFF2-40B4-BE49-F238E27FC236}">
                <a16:creationId xmlns:a16="http://schemas.microsoft.com/office/drawing/2014/main" id="{EB5E1FEF-1282-4779-83BA-2F3F6D476B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2" y="0"/>
            <a:ext cx="4811317" cy="68579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8C04B-250D-4AE1-9F65-682FB483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fld id="{312CC964-A50B-4C29-B4E4-2C30BB34CCF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E0FF6F-8579-59AD-E298-45F6EE11915B}"/>
              </a:ext>
            </a:extLst>
          </p:cNvPr>
          <p:cNvSpPr txBox="1">
            <a:spLocks/>
          </p:cNvSpPr>
          <p:nvPr/>
        </p:nvSpPr>
        <p:spPr>
          <a:xfrm>
            <a:off x="445506" y="2725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WHAT CAN WE DO?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BB4C4C-DFBA-EBE8-4EEE-014C830E5931}"/>
              </a:ext>
            </a:extLst>
          </p:cNvPr>
          <p:cNvSpPr txBox="1">
            <a:spLocks/>
          </p:cNvSpPr>
          <p:nvPr/>
        </p:nvSpPr>
        <p:spPr>
          <a:xfrm>
            <a:off x="4652750" y="1450722"/>
            <a:ext cx="63083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Decarbonization</a:t>
            </a:r>
          </a:p>
          <a:p>
            <a:r>
              <a:rPr lang="en-US" dirty="0"/>
              <a:t>In our own lives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A10A54-C7D7-A196-93C4-546F41B1E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5840" y="2899577"/>
            <a:ext cx="6870091" cy="386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8541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900B65B-9DA9-84ED-5E96-E926B9A2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0E7460-B372-2C8A-B8D5-0777919C8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1171" y="0"/>
            <a:ext cx="12323171" cy="69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731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900B65B-9DA9-84ED-5E96-E926B9A2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24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C40A1F6-3254-3DF6-15AF-C088E3324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WHAT CAN WE DO? - batteries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078229-410A-3D92-12D7-E9EDD0110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72" y="1658180"/>
            <a:ext cx="5544828" cy="35416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98B443-2AFC-016D-1909-A65FD891A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771440"/>
            <a:ext cx="5715000" cy="3810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21BBE2C-F2AC-470D-9527-8D772B5CCFEC}"/>
              </a:ext>
            </a:extLst>
          </p:cNvPr>
          <p:cNvSpPr txBox="1">
            <a:spLocks/>
          </p:cNvSpPr>
          <p:nvPr/>
        </p:nvSpPr>
        <p:spPr>
          <a:xfrm>
            <a:off x="2097013" y="5073315"/>
            <a:ext cx="60179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niMh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07A58A-099A-424B-C848-B75ACE65F18B}"/>
              </a:ext>
            </a:extLst>
          </p:cNvPr>
          <p:cNvSpPr txBox="1">
            <a:spLocks/>
          </p:cNvSpPr>
          <p:nvPr/>
        </p:nvSpPr>
        <p:spPr>
          <a:xfrm>
            <a:off x="7951366" y="1807362"/>
            <a:ext cx="2476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lI</a:t>
            </a:r>
            <a:r>
              <a:rPr lang="en-US" dirty="0"/>
              <a:t> - ion</a:t>
            </a:r>
          </a:p>
        </p:txBody>
      </p:sp>
    </p:spTree>
    <p:extLst>
      <p:ext uri="{BB962C8B-B14F-4D97-AF65-F5344CB8AC3E}">
        <p14:creationId xmlns:p14="http://schemas.microsoft.com/office/powerpoint/2010/main" val="1788650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900B65B-9DA9-84ED-5E96-E926B9A2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25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C40A1F6-3254-3DF6-15AF-C088E3324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117" y="0"/>
            <a:ext cx="10515600" cy="1325563"/>
          </a:xfrm>
        </p:spPr>
        <p:txBody>
          <a:bodyPr/>
          <a:lstStyle/>
          <a:p>
            <a:r>
              <a:rPr lang="en-US" dirty="0"/>
              <a:t>WHAT CAN WE DO?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76DA83C-7C90-DE02-158A-1B305FEBE7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57250"/>
            <a:ext cx="11430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037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900B65B-9DA9-84ED-5E96-E926B9A20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26</a:t>
            </a:fld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C40A1F6-3254-3DF6-15AF-C088E3324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399" y="0"/>
            <a:ext cx="10515600" cy="1325563"/>
          </a:xfrm>
        </p:spPr>
        <p:txBody>
          <a:bodyPr/>
          <a:lstStyle/>
          <a:p>
            <a:r>
              <a:rPr lang="en-US" dirty="0"/>
              <a:t>WHAT is coming?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17BA7A-E90F-2F66-66ED-48D0C55A4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95" y="1036226"/>
            <a:ext cx="5295900" cy="3543300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2B0524-C177-6937-A117-9CF6BEDD6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9429" y="3644937"/>
            <a:ext cx="3111268" cy="311906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AD3B898-348B-2CC1-DF83-5F33FAA14ED3}"/>
              </a:ext>
            </a:extLst>
          </p:cNvPr>
          <p:cNvSpPr txBox="1">
            <a:spLocks/>
          </p:cNvSpPr>
          <p:nvPr/>
        </p:nvSpPr>
        <p:spPr>
          <a:xfrm rot="19971992">
            <a:off x="525053" y="2134821"/>
            <a:ext cx="5137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More subsidies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18B5E2-0485-D914-B9DE-45F000434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0680" y="4621129"/>
            <a:ext cx="4514850" cy="2076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89E6D8-6299-2EC9-E980-65C73E337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3129" y="1036226"/>
            <a:ext cx="3111267" cy="3111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2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E2E09-3A82-4E32-88E3-59E694EFE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8767" y="69801"/>
            <a:ext cx="5496636" cy="1081226"/>
          </a:xfrm>
        </p:spPr>
        <p:txBody>
          <a:bodyPr/>
          <a:lstStyle/>
          <a:p>
            <a:r>
              <a:rPr lang="en-US" dirty="0"/>
              <a:t>When?</a:t>
            </a:r>
          </a:p>
        </p:txBody>
      </p:sp>
      <p:pic>
        <p:nvPicPr>
          <p:cNvPr id="68" name="Picture Placeholder 67" descr="View of city buildings over the water">
            <a:extLst>
              <a:ext uri="{FF2B5EF4-FFF2-40B4-BE49-F238E27FC236}">
                <a16:creationId xmlns:a16="http://schemas.microsoft.com/office/drawing/2014/main" id="{C700B77F-91C5-4642-9ABF-EA81F3CF691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6070" y="0"/>
            <a:ext cx="2463897" cy="3429000"/>
          </a:xfrm>
        </p:spPr>
      </p:pic>
      <p:pic>
        <p:nvPicPr>
          <p:cNvPr id="72" name="Picture Placeholder 71" descr="A picture containing blue glass buildings with reflection">
            <a:extLst>
              <a:ext uri="{FF2B5EF4-FFF2-40B4-BE49-F238E27FC236}">
                <a16:creationId xmlns:a16="http://schemas.microsoft.com/office/drawing/2014/main" id="{781FD203-6B96-4232-92C2-850AD4DA0F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9155" y="0"/>
            <a:ext cx="2539797" cy="3429000"/>
          </a:xfrm>
        </p:spPr>
      </p:pic>
      <p:pic>
        <p:nvPicPr>
          <p:cNvPr id="74" name="Picture Placeholder 73" descr="Aerial view of city buildings at sunset">
            <a:extLst>
              <a:ext uri="{FF2B5EF4-FFF2-40B4-BE49-F238E27FC236}">
                <a16:creationId xmlns:a16="http://schemas.microsoft.com/office/drawing/2014/main" id="{A84AF2F7-9744-4960-8C3C-77190198196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86070" y="3383280"/>
            <a:ext cx="2463897" cy="3474720"/>
          </a:xfrm>
        </p:spPr>
      </p:pic>
      <p:pic>
        <p:nvPicPr>
          <p:cNvPr id="78" name="Picture Placeholder 77" descr="View of city buildings over the water from a track">
            <a:extLst>
              <a:ext uri="{FF2B5EF4-FFF2-40B4-BE49-F238E27FC236}">
                <a16:creationId xmlns:a16="http://schemas.microsoft.com/office/drawing/2014/main" id="{D76BFBCE-A55E-4F19-9A0A-78307FDBE96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9155" y="3383280"/>
            <a:ext cx="2539797" cy="3474720"/>
          </a:xfrm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70961BC8-7B79-40B2-B578-4EB512140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fld id="{312CC964-A50B-4C29-B4E4-2C30BB34CCF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E0EA8D3-8FFD-90CD-83C2-0A493FEFC2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014" y="1060763"/>
            <a:ext cx="4739950" cy="5797237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dirty="0">
                <a:hlinkClick r:id="rId6"/>
              </a:rPr>
              <a:t>www.ashrae.org</a:t>
            </a:r>
          </a:p>
          <a:p>
            <a:r>
              <a:rPr lang="en-US" dirty="0">
                <a:hlinkClick r:id="rId6"/>
              </a:rPr>
              <a:t>www.tesla.com</a:t>
            </a:r>
            <a:endParaRPr lang="en-US" dirty="0"/>
          </a:p>
          <a:p>
            <a:r>
              <a:rPr lang="en-US" dirty="0">
                <a:hlinkClick r:id="rId7"/>
              </a:rPr>
              <a:t>www.cleanenergytransition.org</a:t>
            </a:r>
            <a:endParaRPr lang="en-US" dirty="0"/>
          </a:p>
          <a:p>
            <a:r>
              <a:rPr lang="en-US" dirty="0">
                <a:hlinkClick r:id="rId8"/>
              </a:rPr>
              <a:t>www.economist.com/climate-change</a:t>
            </a:r>
            <a:endParaRPr lang="en-US" dirty="0"/>
          </a:p>
          <a:p>
            <a:r>
              <a:rPr lang="en-US" dirty="0">
                <a:hlinkClick r:id="rId9"/>
              </a:rPr>
              <a:t>www.neom.com</a:t>
            </a:r>
            <a:endParaRPr lang="en-US" dirty="0"/>
          </a:p>
          <a:p>
            <a:r>
              <a:rPr lang="en-US" dirty="0">
                <a:hlinkClick r:id="rId10"/>
              </a:rPr>
              <a:t>www.energy.gov</a:t>
            </a:r>
            <a:endParaRPr lang="en-US" dirty="0"/>
          </a:p>
          <a:p>
            <a:r>
              <a:rPr lang="en-US" dirty="0">
                <a:hlinkClick r:id="rId11"/>
              </a:rPr>
              <a:t>www.globalcarbonproject.org</a:t>
            </a:r>
            <a:endParaRPr lang="en-US" dirty="0"/>
          </a:p>
          <a:p>
            <a:r>
              <a:rPr lang="en-US" dirty="0">
                <a:hlinkClick r:id="rId12"/>
              </a:rPr>
              <a:t>www.ipcc.ch</a:t>
            </a:r>
            <a:endParaRPr lang="en-US" dirty="0"/>
          </a:p>
          <a:p>
            <a:r>
              <a:rPr lang="en-US" dirty="0">
                <a:hlinkClick r:id="rId13"/>
              </a:rPr>
              <a:t>www.uscusa.org</a:t>
            </a:r>
            <a:endParaRPr lang="en-US" dirty="0"/>
          </a:p>
          <a:p>
            <a:r>
              <a:rPr lang="en-US" dirty="0">
                <a:hlinkClick r:id="rId14"/>
              </a:rPr>
              <a:t>www.protonpower.com</a:t>
            </a:r>
            <a:endParaRPr lang="en-US" dirty="0"/>
          </a:p>
          <a:p>
            <a:r>
              <a:rPr lang="en-US" dirty="0">
                <a:hlinkClick r:id="rId15"/>
              </a:rPr>
              <a:t>www.ariescleantech.com</a:t>
            </a:r>
            <a:endParaRPr lang="en-US" dirty="0"/>
          </a:p>
          <a:p>
            <a:r>
              <a:rPr lang="en-US" dirty="0">
                <a:hlinkClick r:id="rId16"/>
              </a:rPr>
              <a:t>www.whokilledtheelectriccar.com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264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2718-615D-445E-861C-ADF040C4B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570" y="-7444"/>
            <a:ext cx="7293429" cy="6865444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4000" dirty="0"/>
              <a:t>Let us come together,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and 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Be better…</a:t>
            </a:r>
            <a:br>
              <a:rPr lang="en-US" sz="4000" dirty="0"/>
            </a:br>
            <a:r>
              <a:rPr lang="en-US" sz="4000" dirty="0"/>
              <a:t>	do better…</a:t>
            </a:r>
            <a:br>
              <a:rPr lang="en-US" sz="4000" dirty="0"/>
            </a:br>
            <a:r>
              <a:rPr lang="en-US" sz="4000" dirty="0"/>
              <a:t>		live better…</a:t>
            </a:r>
            <a:br>
              <a:rPr lang="en-US" sz="4000" dirty="0"/>
            </a:b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	thank you!</a:t>
            </a:r>
          </a:p>
        </p:txBody>
      </p:sp>
      <p:pic>
        <p:nvPicPr>
          <p:cNvPr id="6" name="Picture Placeholder 5" descr="A view of a bridge from below">
            <a:extLst>
              <a:ext uri="{FF2B5EF4-FFF2-40B4-BE49-F238E27FC236}">
                <a16:creationId xmlns:a16="http://schemas.microsoft.com/office/drawing/2014/main" id="{610B39E1-AAA7-4199-8B7C-D12DD364E6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444"/>
            <a:ext cx="4966447" cy="6846394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9C547C-C2F1-493E-9B64-E089F9DB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fld id="{312CC964-A50B-4C29-B4E4-2C30BB34CCF3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070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399C3-3EDC-4898-A2E4-D8ACEE6A3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3734" y="557304"/>
            <a:ext cx="5355265" cy="1625731"/>
          </a:xfrm>
        </p:spPr>
        <p:txBody>
          <a:bodyPr/>
          <a:lstStyle/>
          <a:p>
            <a:r>
              <a:rPr lang="en-US" dirty="0"/>
              <a:t>WHAT IS IT?</a:t>
            </a:r>
          </a:p>
        </p:txBody>
      </p:sp>
      <p:pic>
        <p:nvPicPr>
          <p:cNvPr id="7" name="Picture Placeholder 6" descr="Aerial view of city buildings">
            <a:extLst>
              <a:ext uri="{FF2B5EF4-FFF2-40B4-BE49-F238E27FC236}">
                <a16:creationId xmlns:a16="http://schemas.microsoft.com/office/drawing/2014/main" id="{F718B2F1-208E-4A1D-9716-513B0D7093E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742121" cy="3434316"/>
          </a:xfrm>
        </p:spPr>
      </p:pic>
      <p:pic>
        <p:nvPicPr>
          <p:cNvPr id="9" name="Picture Placeholder 8" descr="A picture containing blue glass buildings with reflection">
            <a:extLst>
              <a:ext uri="{FF2B5EF4-FFF2-40B4-BE49-F238E27FC236}">
                <a16:creationId xmlns:a16="http://schemas.microsoft.com/office/drawing/2014/main" id="{D8F748D4-DB82-42E3-894A-0552C0FD2AB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" y="3432620"/>
            <a:ext cx="5178056" cy="3425380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5130D8-AD6A-4638-9059-326759848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2631" y="2183035"/>
            <a:ext cx="5512096" cy="4121845"/>
          </a:xfrm>
        </p:spPr>
        <p:txBody>
          <a:bodyPr>
            <a:normAutofit/>
          </a:bodyPr>
          <a:lstStyle/>
          <a:p>
            <a:pPr algn="just"/>
            <a:r>
              <a:rPr lang="en-US" sz="2800" dirty="0"/>
              <a:t>Decarbonization is the global effort to reduce greenhouse gas emissions in all production areas, the most notable being carbon dioxide from burning fossil fuels.</a:t>
            </a:r>
          </a:p>
          <a:p>
            <a:pPr algn="just"/>
            <a:endParaRPr lang="en-US" sz="2800" dirty="0"/>
          </a:p>
          <a:p>
            <a:pPr algn="just"/>
            <a:r>
              <a:rPr lang="en-US" sz="2800" dirty="0">
                <a:hlinkClick r:id="rId4"/>
              </a:rPr>
              <a:t>ASHRAE TASK FORCE FOR BUILDING DECARBONIZATION </a:t>
            </a:r>
            <a:r>
              <a:rPr lang="en-US" sz="2800" dirty="0"/>
              <a:t>(modified)</a:t>
            </a:r>
          </a:p>
        </p:txBody>
      </p:sp>
      <p:sp>
        <p:nvSpPr>
          <p:cNvPr id="183" name="Slide Number Placeholder 182">
            <a:extLst>
              <a:ext uri="{FF2B5EF4-FFF2-40B4-BE49-F238E27FC236}">
                <a16:creationId xmlns:a16="http://schemas.microsoft.com/office/drawing/2014/main" id="{29707739-DA1E-4E29-A977-FC44841FF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fld id="{312CC964-A50B-4C29-B4E4-2C30BB34CCF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2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3B7DCE3-A62E-497E-8A96-DF8D1A490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</p:spPr>
        <p:txBody>
          <a:bodyPr/>
          <a:lstStyle/>
          <a:p>
            <a:r>
              <a:rPr lang="en-US" dirty="0"/>
              <a:t>WHY IS IT IMPORANT?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8EAF4-7E41-4FEA-B534-06CE08821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fld id="{312CC964-A50B-4C29-B4E4-2C30BB34CCF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49A934-EE89-14F9-14C8-4D18EA1924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3424" y="3019281"/>
            <a:ext cx="8392886" cy="1835292"/>
          </a:xfrm>
        </p:spPr>
        <p:txBody>
          <a:bodyPr>
            <a:normAutofit/>
          </a:bodyPr>
          <a:lstStyle/>
          <a:p>
            <a:pPr algn="just"/>
            <a:r>
              <a:rPr lang="en-US" sz="2800" dirty="0"/>
              <a:t>	Decarbonization is essential to reducing Anthropogenic Global Climate Change, according to the Intergovernmental Panel on Climate Change (IPCC) and other global scientific and  intergovernmental agencies.</a:t>
            </a:r>
          </a:p>
        </p:txBody>
      </p:sp>
    </p:spTree>
    <p:extLst>
      <p:ext uri="{BB962C8B-B14F-4D97-AF65-F5344CB8AC3E}">
        <p14:creationId xmlns:p14="http://schemas.microsoft.com/office/powerpoint/2010/main" val="3382633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8CD2A-2EC1-4055-AE20-4A35A179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WHY IS IT IMPORTANT?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3229A0-1321-49E2-9958-3B1F86E2C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fld id="{312CC964-A50B-4C29-B4E4-2C30BB34CCF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1584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D8101-4ED5-4D91-9EFA-B0E7C1EA6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618" y="2679192"/>
            <a:ext cx="5320550" cy="3273552"/>
          </a:xfrm>
        </p:spPr>
        <p:txBody>
          <a:bodyPr/>
          <a:lstStyle/>
          <a:p>
            <a:r>
              <a:rPr lang="en-US" dirty="0"/>
              <a:t>WHO STARTED IT?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D98F09-AA82-4443-B901-71F5DF765C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7750" y="975816"/>
            <a:ext cx="2979897" cy="1264340"/>
          </a:xfrm>
        </p:spPr>
        <p:txBody>
          <a:bodyPr/>
          <a:lstStyle/>
          <a:p>
            <a:r>
              <a:rPr lang="en-US" dirty="0"/>
              <a:t>Decarbonization</a:t>
            </a:r>
          </a:p>
        </p:txBody>
      </p:sp>
      <p:pic>
        <p:nvPicPr>
          <p:cNvPr id="8" name="Picture Placeholder 7" descr="View of city buildings over the water from a track">
            <a:extLst>
              <a:ext uri="{FF2B5EF4-FFF2-40B4-BE49-F238E27FC236}">
                <a16:creationId xmlns:a16="http://schemas.microsoft.com/office/drawing/2014/main" id="{5A5996C8-9A00-4071-B24A-D1B22DDFAD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8292" y="3"/>
            <a:ext cx="8997356" cy="4581079"/>
          </a:xfrm>
        </p:spPr>
      </p:pic>
      <p:pic>
        <p:nvPicPr>
          <p:cNvPr id="10" name="Picture Placeholder 9" descr="View of city buildings over the water">
            <a:extLst>
              <a:ext uri="{FF2B5EF4-FFF2-40B4-BE49-F238E27FC236}">
                <a16:creationId xmlns:a16="http://schemas.microsoft.com/office/drawing/2014/main" id="{C2C517CC-DCFE-4E86-A4E5-F5BFD7BF69F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3070" y="883420"/>
            <a:ext cx="4948931" cy="5974580"/>
          </a:xfrm>
        </p:spPr>
      </p:pic>
      <p:pic>
        <p:nvPicPr>
          <p:cNvPr id="12" name="Picture Placeholder 11" descr="A picture containing glass buildings with reflection">
            <a:extLst>
              <a:ext uri="{FF2B5EF4-FFF2-40B4-BE49-F238E27FC236}">
                <a16:creationId xmlns:a16="http://schemas.microsoft.com/office/drawing/2014/main" id="{90D6ECDF-A0E4-4308-967E-8BAC3E85A4B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4997" y="4574265"/>
            <a:ext cx="5074516" cy="2298983"/>
          </a:xfrm>
        </p:spPr>
      </p:pic>
    </p:spTree>
    <p:extLst>
      <p:ext uri="{BB962C8B-B14F-4D97-AF65-F5344CB8AC3E}">
        <p14:creationId xmlns:p14="http://schemas.microsoft.com/office/powerpoint/2010/main" val="3871568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992A4-0D40-4A0F-BB3B-3E1AE6C3B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</p:spPr>
        <p:txBody>
          <a:bodyPr/>
          <a:lstStyle/>
          <a:p>
            <a:r>
              <a:rPr lang="en-US" dirty="0"/>
              <a:t>Who started it?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0B6AB-E9B1-4B7E-BD4C-74C93ABF5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fld id="{312CC964-A50B-4C29-B4E4-2C30BB34CCF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060EED-7704-0F64-4341-6150CAF86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699" y="1569703"/>
            <a:ext cx="7010400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95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blue glass buildings with reflection">
            <a:extLst>
              <a:ext uri="{FF2B5EF4-FFF2-40B4-BE49-F238E27FC236}">
                <a16:creationId xmlns:a16="http://schemas.microsoft.com/office/drawing/2014/main" id="{EB5E1FEF-1282-4779-83BA-2F3F6D476B6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22" y="0"/>
            <a:ext cx="4811317" cy="68579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F8C04B-250D-4AE1-9F65-682FB4830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fld id="{312CC964-A50B-4C29-B4E4-2C30BB34CCF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8116CFC-045F-3914-3B2F-17E710E471D4}"/>
              </a:ext>
            </a:extLst>
          </p:cNvPr>
          <p:cNvSpPr txBox="1">
            <a:spLocks/>
          </p:cNvSpPr>
          <p:nvPr/>
        </p:nvSpPr>
        <p:spPr>
          <a:xfrm>
            <a:off x="5202853" y="2890159"/>
            <a:ext cx="57277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hlinkClick r:id="rId3" action="ppaction://hlinkfile"/>
              </a:rPr>
              <a:t>brief history of climate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815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9E736-254A-4657-A88B-DE71C47DA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65125"/>
            <a:ext cx="10515600" cy="1325563"/>
          </a:xfrm>
        </p:spPr>
        <p:txBody>
          <a:bodyPr/>
          <a:lstStyle/>
          <a:p>
            <a:r>
              <a:rPr lang="en-US" dirty="0"/>
              <a:t>WHAT CAN WE DO about it?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6287AF-451B-4FEA-A984-C734DD46F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02477" y="6398878"/>
            <a:ext cx="470887" cy="365125"/>
          </a:xfrm>
        </p:spPr>
        <p:txBody>
          <a:bodyPr/>
          <a:lstStyle/>
          <a:p>
            <a:fld id="{312CC964-A50B-4C29-B4E4-2C30BB34CCF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26" name="Picture 2" descr="Elon Musk slammed for whining about pronouns on Twitter">
            <a:extLst>
              <a:ext uri="{FF2B5EF4-FFF2-40B4-BE49-F238E27FC236}">
                <a16:creationId xmlns:a16="http://schemas.microsoft.com/office/drawing/2014/main" id="{74575FBC-E091-D320-93AF-F949F751C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826" y="1690688"/>
            <a:ext cx="6821488" cy="454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779217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Custom 34">
      <a:dk1>
        <a:sysClr val="windowText" lastClr="000000"/>
      </a:dk1>
      <a:lt1>
        <a:sysClr val="window" lastClr="FFFFFF"/>
      </a:lt1>
      <a:dk2>
        <a:srgbClr val="001E2E"/>
      </a:dk2>
      <a:lt2>
        <a:srgbClr val="F0ECEC"/>
      </a:lt2>
      <a:accent1>
        <a:srgbClr val="155767"/>
      </a:accent1>
      <a:accent2>
        <a:srgbClr val="BA9CA0"/>
      </a:accent2>
      <a:accent3>
        <a:srgbClr val="A57931"/>
      </a:accent3>
      <a:accent4>
        <a:srgbClr val="0E577C"/>
      </a:accent4>
      <a:accent5>
        <a:srgbClr val="CC846E"/>
      </a:accent5>
      <a:accent6>
        <a:srgbClr val="93767A"/>
      </a:accent6>
      <a:hlink>
        <a:srgbClr val="0563C1"/>
      </a:hlink>
      <a:folHlink>
        <a:srgbClr val="954F72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5CABE4-909F-4611-A0E1-6E45080B3C9E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AA1E8BDE-7A03-4563-82F6-53B214F895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07C1F5B-A1D0-429A-8E7C-3E271353D1E0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Angle lines design</Template>
  <TotalTime>1240</TotalTime>
  <Words>383</Words>
  <Application>Microsoft Office PowerPoint</Application>
  <PresentationFormat>Widescreen</PresentationFormat>
  <Paragraphs>97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Adobe Gothic Std B</vt:lpstr>
      <vt:lpstr>Arial</vt:lpstr>
      <vt:lpstr>Calibri</vt:lpstr>
      <vt:lpstr>Univers Condensed Light</vt:lpstr>
      <vt:lpstr>Walbaum Display Light</vt:lpstr>
      <vt:lpstr>AngleLinesVTI</vt:lpstr>
      <vt:lpstr>DECARBONIZATION</vt:lpstr>
      <vt:lpstr>Agenda </vt:lpstr>
      <vt:lpstr>WHAT IS IT?</vt:lpstr>
      <vt:lpstr>WHY IS IT IMPORANT?</vt:lpstr>
      <vt:lpstr>WHY IS IT IMPORTANT?</vt:lpstr>
      <vt:lpstr>WHO STARTED IT?</vt:lpstr>
      <vt:lpstr>Who started it?</vt:lpstr>
      <vt:lpstr>PowerPoint Presentation</vt:lpstr>
      <vt:lpstr>WHAT CAN WE DO about it?</vt:lpstr>
      <vt:lpstr>WHAT CAN WE DO?</vt:lpstr>
      <vt:lpstr>zev</vt:lpstr>
      <vt:lpstr>PowerPoint Presentation</vt:lpstr>
      <vt:lpstr>WHAT CAN WE DO?</vt:lpstr>
      <vt:lpstr>Embodied carbon</vt:lpstr>
      <vt:lpstr>Embodied carbon</vt:lpstr>
      <vt:lpstr>what is a net-zero building?</vt:lpstr>
      <vt:lpstr>PowerPoint Presentation</vt:lpstr>
      <vt:lpstr>What if we thought of buildings like trees?</vt:lpstr>
      <vt:lpstr>WHAT CAN WE DO?</vt:lpstr>
      <vt:lpstr>PowerPoint Presentation</vt:lpstr>
      <vt:lpstr>What is Electrification?</vt:lpstr>
      <vt:lpstr>PowerPoint Presentation</vt:lpstr>
      <vt:lpstr>PowerPoint Presentation</vt:lpstr>
      <vt:lpstr>WHAT CAN WE DO? - batteries</vt:lpstr>
      <vt:lpstr>WHAT CAN WE DO?</vt:lpstr>
      <vt:lpstr>WHAT is coming?</vt:lpstr>
      <vt:lpstr>When?</vt:lpstr>
      <vt:lpstr>Let us come together,  and   Be better…  do better…   live better…   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DECARBONIZATION</dc:title>
  <dc:creator>Paul M. McCown</dc:creator>
  <cp:lastModifiedBy>Paul M. McCown</cp:lastModifiedBy>
  <cp:revision>20</cp:revision>
  <dcterms:created xsi:type="dcterms:W3CDTF">2022-07-28T20:11:39Z</dcterms:created>
  <dcterms:modified xsi:type="dcterms:W3CDTF">2023-01-18T16:19:46Z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